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gif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6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12" y="96"/>
      </p:cViewPr>
      <p:guideLst>
        <p:guide orient="horz" pos="432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sz="2400" b="1">
                <a:latin typeface="굴림" panose="020B0600000101010101" pitchFamily="50" charset="-127"/>
                <a:ea typeface="굴림" panose="020B0600000101010101" pitchFamily="50" charset="-127"/>
              </a:rPr>
              <a:t>국내 </a:t>
            </a:r>
            <a:r>
              <a:rPr lang="en-US" sz="2400" b="1">
                <a:latin typeface="굴림" panose="020B0600000101010101" pitchFamily="50" charset="-127"/>
                <a:ea typeface="굴림" panose="020B0600000101010101" pitchFamily="50" charset="-127"/>
              </a:rPr>
              <a:t>OTT </a:t>
            </a:r>
            <a:r>
              <a:rPr lang="ko-KR" sz="2400" b="1">
                <a:latin typeface="굴림" panose="020B0600000101010101" pitchFamily="50" charset="-127"/>
                <a:ea typeface="굴림" panose="020B0600000101010101" pitchFamily="50" charset="-127"/>
              </a:rPr>
              <a:t>가입자 수 추이</a:t>
            </a: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시장규모(억 원)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4BC-410C-8A73-1A03EDBE7A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2023년</c:v>
                </c:pt>
                <c:pt idx="1">
                  <c:v>2024년</c:v>
                </c:pt>
                <c:pt idx="2">
                  <c:v>2025년</c:v>
                </c:pt>
                <c:pt idx="3">
                  <c:v>2026년</c:v>
                </c:pt>
                <c:pt idx="4">
                  <c:v>2027년</c:v>
                </c:pt>
              </c:strCache>
            </c:strRef>
          </c:cat>
          <c:val>
            <c:numRef>
              <c:f>Sheet1!$B$2:$F$2</c:f>
              <c:numCache>
                <c:formatCode>#,##0.0_);[Red]\(#,##0.0\)</c:formatCode>
                <c:ptCount val="5"/>
                <c:pt idx="0">
                  <c:v>5.6</c:v>
                </c:pt>
                <c:pt idx="1">
                  <c:v>6.1</c:v>
                </c:pt>
                <c:pt idx="2">
                  <c:v>6.5</c:v>
                </c:pt>
                <c:pt idx="3">
                  <c:v>6.7</c:v>
                </c:pt>
                <c:pt idx="4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19-46EE-956C-D10A5EC46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13295"/>
        <c:axId val="21813775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전년대비증감율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4"/>
            <c:marker>
              <c:symbol val="diamond"/>
              <c:size val="10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4BC-410C-8A73-1A03EDBE7A4B}"/>
              </c:ext>
            </c:extLst>
          </c:dPt>
          <c:cat>
            <c:strRef>
              <c:f>Sheet1!$B$1:$F$1</c:f>
              <c:strCache>
                <c:ptCount val="5"/>
                <c:pt idx="0">
                  <c:v>2023년</c:v>
                </c:pt>
                <c:pt idx="1">
                  <c:v>2024년</c:v>
                </c:pt>
                <c:pt idx="2">
                  <c:v>2025년</c:v>
                </c:pt>
                <c:pt idx="3">
                  <c:v>2026년</c:v>
                </c:pt>
                <c:pt idx="4">
                  <c:v>2027년</c:v>
                </c:pt>
              </c:strCache>
            </c:strRef>
          </c:cat>
          <c:val>
            <c:numRef>
              <c:f>Sheet1!$B$3:$F$3</c:f>
              <c:numCache>
                <c:formatCode>0.0%</c:formatCode>
                <c:ptCount val="5"/>
                <c:pt idx="0">
                  <c:v>6.0999999999999999E-2</c:v>
                </c:pt>
                <c:pt idx="1">
                  <c:v>0.09</c:v>
                </c:pt>
                <c:pt idx="2">
                  <c:v>7.1999999999999995E-2</c:v>
                </c:pt>
                <c:pt idx="3">
                  <c:v>3.3000000000000002E-2</c:v>
                </c:pt>
                <c:pt idx="4">
                  <c:v>7.4999999999999997E-2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419-46EE-956C-D10A5EC46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885727"/>
        <c:axId val="61884287"/>
      </c:lineChart>
      <c:catAx>
        <c:axId val="218132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1813775"/>
        <c:crosses val="autoZero"/>
        <c:auto val="1"/>
        <c:lblAlgn val="ctr"/>
        <c:lblOffset val="100"/>
        <c:noMultiLvlLbl val="0"/>
      </c:catAx>
      <c:valAx>
        <c:axId val="21813775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1813295"/>
        <c:crosses val="autoZero"/>
        <c:crossBetween val="between"/>
      </c:valAx>
      <c:valAx>
        <c:axId val="61884287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61885727"/>
        <c:crosses val="max"/>
        <c:crossBetween val="between"/>
        <c:majorUnit val="3.0000000000000006E-2"/>
      </c:valAx>
      <c:catAx>
        <c:axId val="6188572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884287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59A66-6A83-4154-AFCE-A13C5513E863}" type="doc">
      <dgm:prSet loTypeId="urn:microsoft.com/office/officeart/2005/8/layout/arrow6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A6AC4E6F-1C45-46BE-BC88-FF07B491724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인터넷</a:t>
          </a:r>
        </a:p>
      </dgm:t>
    </dgm:pt>
    <dgm:pt modelId="{A1C32E9A-927B-4208-B64D-5FD5D67DE773}" type="parTrans" cxnId="{156A2710-6D3D-4012-B852-64E7281E4243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itchFamily="50" charset="-127"/>
            <a:ea typeface="돋움" pitchFamily="50" charset="-127"/>
          </a:endParaRPr>
        </a:p>
      </dgm:t>
    </dgm:pt>
    <dgm:pt modelId="{597F4297-02E7-4C85-B6A2-FF6F263F710B}" type="sibTrans" cxnId="{156A2710-6D3D-4012-B852-64E7281E4243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itchFamily="50" charset="-127"/>
            <a:ea typeface="돋움" pitchFamily="50" charset="-127"/>
          </a:endParaRPr>
        </a:p>
      </dgm:t>
    </dgm:pt>
    <dgm:pt modelId="{56CB9238-FC53-44A5-B92B-747FE20E69A2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케이블</a:t>
          </a:r>
        </a:p>
      </dgm:t>
    </dgm:pt>
    <dgm:pt modelId="{7F30781F-031E-481E-A26F-908DDBCAD8EE}" type="parTrans" cxnId="{A3B07ED4-BB0B-4B11-8A3F-267D393B9C86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B471EC03-CA4D-42B1-8BF4-67F674D2E6F9}" type="sibTrans" cxnId="{A3B07ED4-BB0B-4B11-8A3F-267D393B9C86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3F2183D8-C529-4523-A253-AA35D3C912F9}" type="pres">
      <dgm:prSet presAssocID="{25459A66-6A83-4154-AFCE-A13C5513E863}" presName="compositeShape" presStyleCnt="0">
        <dgm:presLayoutVars>
          <dgm:chMax val="2"/>
          <dgm:dir/>
          <dgm:resizeHandles val="exact"/>
        </dgm:presLayoutVars>
      </dgm:prSet>
      <dgm:spPr/>
    </dgm:pt>
    <dgm:pt modelId="{09ADCB3C-D7AC-4739-95F7-AA96A1F990BB}" type="pres">
      <dgm:prSet presAssocID="{25459A66-6A83-4154-AFCE-A13C5513E863}" presName="ribbon" presStyleLbl="node1" presStyleIdx="0" presStyleCnt="1" custLinFactNeighborX="1730" custLinFactNeighborY="-827"/>
      <dgm:spPr/>
    </dgm:pt>
    <dgm:pt modelId="{7B3146FD-C09D-4038-A286-FA06FD8EE36A}" type="pres">
      <dgm:prSet presAssocID="{25459A66-6A83-4154-AFCE-A13C5513E863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263605DD-E4AE-4689-A614-39DE74F6BE1E}" type="pres">
      <dgm:prSet presAssocID="{25459A66-6A83-4154-AFCE-A13C5513E863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56A2710-6D3D-4012-B852-64E7281E4243}" srcId="{25459A66-6A83-4154-AFCE-A13C5513E863}" destId="{A6AC4E6F-1C45-46BE-BC88-FF07B491724A}" srcOrd="0" destOrd="0" parTransId="{A1C32E9A-927B-4208-B64D-5FD5D67DE773}" sibTransId="{597F4297-02E7-4C85-B6A2-FF6F263F710B}"/>
    <dgm:cxn modelId="{CB06E5A5-A3C2-4D6C-9EB7-F4841AFBB132}" type="presOf" srcId="{A6AC4E6F-1C45-46BE-BC88-FF07B491724A}" destId="{7B3146FD-C09D-4038-A286-FA06FD8EE36A}" srcOrd="0" destOrd="0" presId="urn:microsoft.com/office/officeart/2005/8/layout/arrow6"/>
    <dgm:cxn modelId="{934932A9-F06A-4683-A3BD-7DB659FBF69C}" type="presOf" srcId="{56CB9238-FC53-44A5-B92B-747FE20E69A2}" destId="{263605DD-E4AE-4689-A614-39DE74F6BE1E}" srcOrd="0" destOrd="0" presId="urn:microsoft.com/office/officeart/2005/8/layout/arrow6"/>
    <dgm:cxn modelId="{A3B07ED4-BB0B-4B11-8A3F-267D393B9C86}" srcId="{25459A66-6A83-4154-AFCE-A13C5513E863}" destId="{56CB9238-FC53-44A5-B92B-747FE20E69A2}" srcOrd="1" destOrd="0" parTransId="{7F30781F-031E-481E-A26F-908DDBCAD8EE}" sibTransId="{B471EC03-CA4D-42B1-8BF4-67F674D2E6F9}"/>
    <dgm:cxn modelId="{64FF35D7-FC57-4F84-8BDE-B53A155A5D73}" type="presOf" srcId="{25459A66-6A83-4154-AFCE-A13C5513E863}" destId="{3F2183D8-C529-4523-A253-AA35D3C912F9}" srcOrd="0" destOrd="0" presId="urn:microsoft.com/office/officeart/2005/8/layout/arrow6"/>
    <dgm:cxn modelId="{B1902D1E-30BF-4865-B2FA-C02C3CC0A558}" type="presParOf" srcId="{3F2183D8-C529-4523-A253-AA35D3C912F9}" destId="{09ADCB3C-D7AC-4739-95F7-AA96A1F990BB}" srcOrd="0" destOrd="0" presId="urn:microsoft.com/office/officeart/2005/8/layout/arrow6"/>
    <dgm:cxn modelId="{89E2A26C-1B28-4D16-87D5-58AA2C757DBA}" type="presParOf" srcId="{3F2183D8-C529-4523-A253-AA35D3C912F9}" destId="{7B3146FD-C09D-4038-A286-FA06FD8EE36A}" srcOrd="1" destOrd="0" presId="urn:microsoft.com/office/officeart/2005/8/layout/arrow6"/>
    <dgm:cxn modelId="{C8E98FC1-2CBD-4C8A-9D52-0343192B5CCC}" type="presParOf" srcId="{3F2183D8-C529-4523-A253-AA35D3C912F9}" destId="{263605DD-E4AE-4689-A614-39DE74F6BE1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F1340-398B-420F-9AD7-677D4F8496D2}" type="doc">
      <dgm:prSet loTypeId="urn:microsoft.com/office/officeart/2005/8/layout/cycle6" loCatId="cycle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5B9D4D1C-8E2C-4E97-B7DB-C78B1EE5430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스마트폰</a:t>
          </a:r>
        </a:p>
      </dgm:t>
    </dgm:pt>
    <dgm:pt modelId="{CAB7F108-378E-41B0-B8AE-5AC73294FEB2}" type="parTrans" cxnId="{C5520891-A573-4A06-997C-8B23360DF29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7C159D2-430B-4D6D-8606-623017C2369E}" type="sibTrans" cxnId="{C5520891-A573-4A06-997C-8B23360DF29D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66F3743-0440-4BE2-9CAD-6624E2B0ADCC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노트북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F5B2C2A-53A4-4C1E-B445-C5C0C78450E3}" type="parTrans" cxnId="{4CD8B7C4-0C9C-475B-A392-4E015DFB65A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4820737-5021-4094-9944-188018426A24}" type="sibTrans" cxnId="{4CD8B7C4-0C9C-475B-A392-4E015DFB65AA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B4E0849-7B56-44BD-ABB3-9D79443D236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태블릿</a:t>
          </a:r>
        </a:p>
      </dgm:t>
    </dgm:pt>
    <dgm:pt modelId="{4632F177-9680-4BC1-B2B2-099EFB9EDC22}" type="parTrans" cxnId="{C6C8FA63-3522-4D9D-ABF4-E8664D450AD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49C764D-0F6C-4AA6-BB06-33A8996BE8C4}" type="sibTrans" cxnId="{C6C8FA63-3522-4D9D-ABF4-E8664D450AD2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67D92B9-E2E1-4539-9091-E6FB0FE1F5AB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</a:t>
          </a:r>
          <a:b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TV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B1551E1-81BA-4FA4-8341-0E0A1DE6E7E9}" type="parTrans" cxnId="{3BCD2630-FD85-4C67-A410-865EA77DCE0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650B23C-974F-49CB-90F2-1E7314C7C0DA}" type="sibTrans" cxnId="{3BCD2630-FD85-4C67-A410-865EA77DCE0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9EDA4AB-C3FE-49E4-8713-779A7BB03E30}" type="pres">
      <dgm:prSet presAssocID="{E39F1340-398B-420F-9AD7-677D4F8496D2}" presName="cycle" presStyleCnt="0">
        <dgm:presLayoutVars>
          <dgm:dir/>
          <dgm:resizeHandles val="exact"/>
        </dgm:presLayoutVars>
      </dgm:prSet>
      <dgm:spPr/>
    </dgm:pt>
    <dgm:pt modelId="{58E40EAF-172D-4ABC-9C16-C2469C451247}" type="pres">
      <dgm:prSet presAssocID="{5B9D4D1C-8E2C-4E97-B7DB-C78B1EE5430A}" presName="node" presStyleLbl="node1" presStyleIdx="0" presStyleCnt="4">
        <dgm:presLayoutVars>
          <dgm:bulletEnabled val="1"/>
        </dgm:presLayoutVars>
      </dgm:prSet>
      <dgm:spPr/>
    </dgm:pt>
    <dgm:pt modelId="{842FB00E-561A-45B5-8B2B-453CE529B00D}" type="pres">
      <dgm:prSet presAssocID="{5B9D4D1C-8E2C-4E97-B7DB-C78B1EE5430A}" presName="spNode" presStyleCnt="0"/>
      <dgm:spPr/>
    </dgm:pt>
    <dgm:pt modelId="{7315FC6D-EA95-4007-B9CA-D473B5D3B7C2}" type="pres">
      <dgm:prSet presAssocID="{07C159D2-430B-4D6D-8606-623017C2369E}" presName="sibTrans" presStyleLbl="sibTrans1D1" presStyleIdx="0" presStyleCnt="4"/>
      <dgm:spPr/>
    </dgm:pt>
    <dgm:pt modelId="{AA74B62C-5E8E-4F9D-B280-D7005A14477E}" type="pres">
      <dgm:prSet presAssocID="{466F3743-0440-4BE2-9CAD-6624E2B0ADCC}" presName="node" presStyleLbl="node1" presStyleIdx="1" presStyleCnt="4">
        <dgm:presLayoutVars>
          <dgm:bulletEnabled val="1"/>
        </dgm:presLayoutVars>
      </dgm:prSet>
      <dgm:spPr/>
    </dgm:pt>
    <dgm:pt modelId="{94CA6CB5-9723-4ED8-B251-A68AF761A115}" type="pres">
      <dgm:prSet presAssocID="{466F3743-0440-4BE2-9CAD-6624E2B0ADCC}" presName="spNode" presStyleCnt="0"/>
      <dgm:spPr/>
    </dgm:pt>
    <dgm:pt modelId="{2AF03435-3A74-4263-83A8-C2EBA63118AA}" type="pres">
      <dgm:prSet presAssocID="{54820737-5021-4094-9944-188018426A24}" presName="sibTrans" presStyleLbl="sibTrans1D1" presStyleIdx="1" presStyleCnt="4"/>
      <dgm:spPr/>
    </dgm:pt>
    <dgm:pt modelId="{EFA4EEF6-7994-44C0-8F43-7F9DE8CC1F22}" type="pres">
      <dgm:prSet presAssocID="{5B4E0849-7B56-44BD-ABB3-9D79443D2368}" presName="node" presStyleLbl="node1" presStyleIdx="2" presStyleCnt="4">
        <dgm:presLayoutVars>
          <dgm:bulletEnabled val="1"/>
        </dgm:presLayoutVars>
      </dgm:prSet>
      <dgm:spPr/>
    </dgm:pt>
    <dgm:pt modelId="{0C7599C7-5DEA-42EB-A964-4C3D7B5CB85C}" type="pres">
      <dgm:prSet presAssocID="{5B4E0849-7B56-44BD-ABB3-9D79443D2368}" presName="spNode" presStyleCnt="0"/>
      <dgm:spPr/>
    </dgm:pt>
    <dgm:pt modelId="{FB2E6DFB-2058-4C66-B6D8-CEB979FB4541}" type="pres">
      <dgm:prSet presAssocID="{349C764D-0F6C-4AA6-BB06-33A8996BE8C4}" presName="sibTrans" presStyleLbl="sibTrans1D1" presStyleIdx="2" presStyleCnt="4"/>
      <dgm:spPr/>
    </dgm:pt>
    <dgm:pt modelId="{8A58A683-49E8-4FBE-ADEA-322E18C7EFE5}" type="pres">
      <dgm:prSet presAssocID="{A67D92B9-E2E1-4539-9091-E6FB0FE1F5AB}" presName="node" presStyleLbl="node1" presStyleIdx="3" presStyleCnt="4">
        <dgm:presLayoutVars>
          <dgm:bulletEnabled val="1"/>
        </dgm:presLayoutVars>
      </dgm:prSet>
      <dgm:spPr/>
    </dgm:pt>
    <dgm:pt modelId="{F6F28017-070C-4730-96A2-1111BBF57648}" type="pres">
      <dgm:prSet presAssocID="{A67D92B9-E2E1-4539-9091-E6FB0FE1F5AB}" presName="spNode" presStyleCnt="0"/>
      <dgm:spPr/>
    </dgm:pt>
    <dgm:pt modelId="{D77260FF-5824-40C3-B8FD-4A05C465BB89}" type="pres">
      <dgm:prSet presAssocID="{D650B23C-974F-49CB-90F2-1E7314C7C0DA}" presName="sibTrans" presStyleLbl="sibTrans1D1" presStyleIdx="3" presStyleCnt="4"/>
      <dgm:spPr/>
    </dgm:pt>
  </dgm:ptLst>
  <dgm:cxnLst>
    <dgm:cxn modelId="{BD84781A-5BF0-493D-8DC7-6CC488560950}" type="presOf" srcId="{07C159D2-430B-4D6D-8606-623017C2369E}" destId="{7315FC6D-EA95-4007-B9CA-D473B5D3B7C2}" srcOrd="0" destOrd="0" presId="urn:microsoft.com/office/officeart/2005/8/layout/cycle6"/>
    <dgm:cxn modelId="{3BCD2630-FD85-4C67-A410-865EA77DCE0B}" srcId="{E39F1340-398B-420F-9AD7-677D4F8496D2}" destId="{A67D92B9-E2E1-4539-9091-E6FB0FE1F5AB}" srcOrd="3" destOrd="0" parTransId="{BB1551E1-81BA-4FA4-8341-0E0A1DE6E7E9}" sibTransId="{D650B23C-974F-49CB-90F2-1E7314C7C0DA}"/>
    <dgm:cxn modelId="{F50DD733-38B7-4B06-9C10-CCF4DC737845}" type="presOf" srcId="{349C764D-0F6C-4AA6-BB06-33A8996BE8C4}" destId="{FB2E6DFB-2058-4C66-B6D8-CEB979FB4541}" srcOrd="0" destOrd="0" presId="urn:microsoft.com/office/officeart/2005/8/layout/cycle6"/>
    <dgm:cxn modelId="{C6C8FA63-3522-4D9D-ABF4-E8664D450AD2}" srcId="{E39F1340-398B-420F-9AD7-677D4F8496D2}" destId="{5B4E0849-7B56-44BD-ABB3-9D79443D2368}" srcOrd="2" destOrd="0" parTransId="{4632F177-9680-4BC1-B2B2-099EFB9EDC22}" sibTransId="{349C764D-0F6C-4AA6-BB06-33A8996BE8C4}"/>
    <dgm:cxn modelId="{8AFF327A-30D8-4556-A98F-3E17D9197D22}" type="presOf" srcId="{5B4E0849-7B56-44BD-ABB3-9D79443D2368}" destId="{EFA4EEF6-7994-44C0-8F43-7F9DE8CC1F22}" srcOrd="0" destOrd="0" presId="urn:microsoft.com/office/officeart/2005/8/layout/cycle6"/>
    <dgm:cxn modelId="{B9013890-4E66-46F3-A40D-5B6FC5B6894F}" type="presOf" srcId="{54820737-5021-4094-9944-188018426A24}" destId="{2AF03435-3A74-4263-83A8-C2EBA63118AA}" srcOrd="0" destOrd="0" presId="urn:microsoft.com/office/officeart/2005/8/layout/cycle6"/>
    <dgm:cxn modelId="{C5520891-A573-4A06-997C-8B23360DF29D}" srcId="{E39F1340-398B-420F-9AD7-677D4F8496D2}" destId="{5B9D4D1C-8E2C-4E97-B7DB-C78B1EE5430A}" srcOrd="0" destOrd="0" parTransId="{CAB7F108-378E-41B0-B8AE-5AC73294FEB2}" sibTransId="{07C159D2-430B-4D6D-8606-623017C2369E}"/>
    <dgm:cxn modelId="{495BD9B7-12F7-4FFA-97AB-68211B247E67}" type="presOf" srcId="{466F3743-0440-4BE2-9CAD-6624E2B0ADCC}" destId="{AA74B62C-5E8E-4F9D-B280-D7005A14477E}" srcOrd="0" destOrd="0" presId="urn:microsoft.com/office/officeart/2005/8/layout/cycle6"/>
    <dgm:cxn modelId="{60DFD0BB-822B-4CA5-89A9-96CA43EA725F}" type="presOf" srcId="{A67D92B9-E2E1-4539-9091-E6FB0FE1F5AB}" destId="{8A58A683-49E8-4FBE-ADEA-322E18C7EFE5}" srcOrd="0" destOrd="0" presId="urn:microsoft.com/office/officeart/2005/8/layout/cycle6"/>
    <dgm:cxn modelId="{4CD8B7C4-0C9C-475B-A392-4E015DFB65AA}" srcId="{E39F1340-398B-420F-9AD7-677D4F8496D2}" destId="{466F3743-0440-4BE2-9CAD-6624E2B0ADCC}" srcOrd="1" destOrd="0" parTransId="{BF5B2C2A-53A4-4C1E-B445-C5C0C78450E3}" sibTransId="{54820737-5021-4094-9944-188018426A24}"/>
    <dgm:cxn modelId="{0C31C4DD-9659-42D6-A507-C17C010AB27C}" type="presOf" srcId="{E39F1340-398B-420F-9AD7-677D4F8496D2}" destId="{19EDA4AB-C3FE-49E4-8713-779A7BB03E30}" srcOrd="0" destOrd="0" presId="urn:microsoft.com/office/officeart/2005/8/layout/cycle6"/>
    <dgm:cxn modelId="{44C437E8-F370-4B3C-A88F-0A71D21D804A}" type="presOf" srcId="{5B9D4D1C-8E2C-4E97-B7DB-C78B1EE5430A}" destId="{58E40EAF-172D-4ABC-9C16-C2469C451247}" srcOrd="0" destOrd="0" presId="urn:microsoft.com/office/officeart/2005/8/layout/cycle6"/>
    <dgm:cxn modelId="{A92C88F0-78BC-42EF-B436-D3355FF9D189}" type="presOf" srcId="{D650B23C-974F-49CB-90F2-1E7314C7C0DA}" destId="{D77260FF-5824-40C3-B8FD-4A05C465BB89}" srcOrd="0" destOrd="0" presId="urn:microsoft.com/office/officeart/2005/8/layout/cycle6"/>
    <dgm:cxn modelId="{937F1928-55CC-40C6-BE66-245297239C3F}" type="presParOf" srcId="{19EDA4AB-C3FE-49E4-8713-779A7BB03E30}" destId="{58E40EAF-172D-4ABC-9C16-C2469C451247}" srcOrd="0" destOrd="0" presId="urn:microsoft.com/office/officeart/2005/8/layout/cycle6"/>
    <dgm:cxn modelId="{965D3902-7F23-4F2B-A8C4-FB0FDB0D5E96}" type="presParOf" srcId="{19EDA4AB-C3FE-49E4-8713-779A7BB03E30}" destId="{842FB00E-561A-45B5-8B2B-453CE529B00D}" srcOrd="1" destOrd="0" presId="urn:microsoft.com/office/officeart/2005/8/layout/cycle6"/>
    <dgm:cxn modelId="{479A2D28-2245-4F1F-BCEE-393C80046B94}" type="presParOf" srcId="{19EDA4AB-C3FE-49E4-8713-779A7BB03E30}" destId="{7315FC6D-EA95-4007-B9CA-D473B5D3B7C2}" srcOrd="2" destOrd="0" presId="urn:microsoft.com/office/officeart/2005/8/layout/cycle6"/>
    <dgm:cxn modelId="{C27C8FF0-08E4-414C-BDAF-6F3CB07FEBAD}" type="presParOf" srcId="{19EDA4AB-C3FE-49E4-8713-779A7BB03E30}" destId="{AA74B62C-5E8E-4F9D-B280-D7005A14477E}" srcOrd="3" destOrd="0" presId="urn:microsoft.com/office/officeart/2005/8/layout/cycle6"/>
    <dgm:cxn modelId="{44A2DB1E-CD98-4F29-A1D2-F1C31DA400A7}" type="presParOf" srcId="{19EDA4AB-C3FE-49E4-8713-779A7BB03E30}" destId="{94CA6CB5-9723-4ED8-B251-A68AF761A115}" srcOrd="4" destOrd="0" presId="urn:microsoft.com/office/officeart/2005/8/layout/cycle6"/>
    <dgm:cxn modelId="{9C35626F-7AD6-4922-A875-0370737E39FA}" type="presParOf" srcId="{19EDA4AB-C3FE-49E4-8713-779A7BB03E30}" destId="{2AF03435-3A74-4263-83A8-C2EBA63118AA}" srcOrd="5" destOrd="0" presId="urn:microsoft.com/office/officeart/2005/8/layout/cycle6"/>
    <dgm:cxn modelId="{B2640244-AB69-4ABF-82FC-C46799101D4B}" type="presParOf" srcId="{19EDA4AB-C3FE-49E4-8713-779A7BB03E30}" destId="{EFA4EEF6-7994-44C0-8F43-7F9DE8CC1F22}" srcOrd="6" destOrd="0" presId="urn:microsoft.com/office/officeart/2005/8/layout/cycle6"/>
    <dgm:cxn modelId="{8D62B006-FDC3-41A6-A4C2-B2D519974589}" type="presParOf" srcId="{19EDA4AB-C3FE-49E4-8713-779A7BB03E30}" destId="{0C7599C7-5DEA-42EB-A964-4C3D7B5CB85C}" srcOrd="7" destOrd="0" presId="urn:microsoft.com/office/officeart/2005/8/layout/cycle6"/>
    <dgm:cxn modelId="{C854C24D-36E1-4256-BD4C-33341360588A}" type="presParOf" srcId="{19EDA4AB-C3FE-49E4-8713-779A7BB03E30}" destId="{FB2E6DFB-2058-4C66-B6D8-CEB979FB4541}" srcOrd="8" destOrd="0" presId="urn:microsoft.com/office/officeart/2005/8/layout/cycle6"/>
    <dgm:cxn modelId="{F59F9ADD-DAC4-41CB-8933-85E54F8113DA}" type="presParOf" srcId="{19EDA4AB-C3FE-49E4-8713-779A7BB03E30}" destId="{8A58A683-49E8-4FBE-ADEA-322E18C7EFE5}" srcOrd="9" destOrd="0" presId="urn:microsoft.com/office/officeart/2005/8/layout/cycle6"/>
    <dgm:cxn modelId="{C1D5574D-416C-422D-AA10-8AFCFA5FD4FA}" type="presParOf" srcId="{19EDA4AB-C3FE-49E4-8713-779A7BB03E30}" destId="{F6F28017-070C-4730-96A2-1111BBF57648}" srcOrd="10" destOrd="0" presId="urn:microsoft.com/office/officeart/2005/8/layout/cycle6"/>
    <dgm:cxn modelId="{717BBD8B-B83A-4D30-BA21-21DBA04D1C01}" type="presParOf" srcId="{19EDA4AB-C3FE-49E4-8713-779A7BB03E30}" destId="{D77260FF-5824-40C3-B8FD-4A05C465BB89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ADCB3C-D7AC-4739-95F7-AA96A1F990BB}">
      <dsp:nvSpPr>
        <dsp:cNvPr id="0" name=""/>
        <dsp:cNvSpPr/>
      </dsp:nvSpPr>
      <dsp:spPr>
        <a:xfrm>
          <a:off x="354557" y="0"/>
          <a:ext cx="2799067" cy="1119627"/>
        </a:xfrm>
        <a:prstGeom prst="leftRightRibb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3146FD-C09D-4038-A286-FA06FD8EE36A}">
      <dsp:nvSpPr>
        <dsp:cNvPr id="0" name=""/>
        <dsp:cNvSpPr/>
      </dsp:nvSpPr>
      <dsp:spPr>
        <a:xfrm>
          <a:off x="642021" y="195934"/>
          <a:ext cx="923692" cy="548617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인터넷</a:t>
          </a:r>
        </a:p>
      </dsp:txBody>
      <dsp:txXfrm>
        <a:off x="642021" y="195934"/>
        <a:ext cx="923692" cy="548617"/>
      </dsp:txXfrm>
    </dsp:sp>
    <dsp:sp modelId="{263605DD-E4AE-4689-A614-39DE74F6BE1E}">
      <dsp:nvSpPr>
        <dsp:cNvPr id="0" name=""/>
        <dsp:cNvSpPr/>
      </dsp:nvSpPr>
      <dsp:spPr>
        <a:xfrm>
          <a:off x="1705667" y="375075"/>
          <a:ext cx="1091636" cy="548617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케이블</a:t>
          </a:r>
        </a:p>
      </dsp:txBody>
      <dsp:txXfrm>
        <a:off x="1705667" y="375075"/>
        <a:ext cx="1091636" cy="548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E40EAF-172D-4ABC-9C16-C2469C451247}">
      <dsp:nvSpPr>
        <dsp:cNvPr id="0" name=""/>
        <dsp:cNvSpPr/>
      </dsp:nvSpPr>
      <dsp:spPr>
        <a:xfrm>
          <a:off x="1605905" y="297"/>
          <a:ext cx="899307" cy="5845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스마트폰</a:t>
          </a:r>
        </a:p>
      </dsp:txBody>
      <dsp:txXfrm>
        <a:off x="1634440" y="28832"/>
        <a:ext cx="842237" cy="527479"/>
      </dsp:txXfrm>
    </dsp:sp>
    <dsp:sp modelId="{7315FC6D-EA95-4007-B9CA-D473B5D3B7C2}">
      <dsp:nvSpPr>
        <dsp:cNvPr id="0" name=""/>
        <dsp:cNvSpPr/>
      </dsp:nvSpPr>
      <dsp:spPr>
        <a:xfrm>
          <a:off x="1089965" y="292572"/>
          <a:ext cx="1931187" cy="1931187"/>
        </a:xfrm>
        <a:custGeom>
          <a:avLst/>
          <a:gdLst/>
          <a:ahLst/>
          <a:cxnLst/>
          <a:rect l="0" t="0" r="0" b="0"/>
          <a:pathLst>
            <a:path>
              <a:moveTo>
                <a:pt x="1421722" y="114525"/>
              </a:moveTo>
              <a:arcTo wR="965593" hR="965593" stAng="17891343" swAng="2625401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74B62C-5E8E-4F9D-B280-D7005A14477E}">
      <dsp:nvSpPr>
        <dsp:cNvPr id="0" name=""/>
        <dsp:cNvSpPr/>
      </dsp:nvSpPr>
      <dsp:spPr>
        <a:xfrm>
          <a:off x="2571499" y="965891"/>
          <a:ext cx="899307" cy="5845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노트북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600034" y="994426"/>
        <a:ext cx="842237" cy="527479"/>
      </dsp:txXfrm>
    </dsp:sp>
    <dsp:sp modelId="{2AF03435-3A74-4263-83A8-C2EBA63118AA}">
      <dsp:nvSpPr>
        <dsp:cNvPr id="0" name=""/>
        <dsp:cNvSpPr/>
      </dsp:nvSpPr>
      <dsp:spPr>
        <a:xfrm>
          <a:off x="1089965" y="292572"/>
          <a:ext cx="1931187" cy="1931187"/>
        </a:xfrm>
        <a:custGeom>
          <a:avLst/>
          <a:gdLst/>
          <a:ahLst/>
          <a:cxnLst/>
          <a:rect l="0" t="0" r="0" b="0"/>
          <a:pathLst>
            <a:path>
              <a:moveTo>
                <a:pt x="1883644" y="1264848"/>
              </a:moveTo>
              <a:arcTo wR="965593" hR="965593" stAng="1083257" swAng="262540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4EEF6-7994-44C0-8F43-7F9DE8CC1F22}">
      <dsp:nvSpPr>
        <dsp:cNvPr id="0" name=""/>
        <dsp:cNvSpPr/>
      </dsp:nvSpPr>
      <dsp:spPr>
        <a:xfrm>
          <a:off x="1605905" y="1931484"/>
          <a:ext cx="899307" cy="58454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태블릿</a:t>
          </a:r>
        </a:p>
      </dsp:txBody>
      <dsp:txXfrm>
        <a:off x="1634440" y="1960019"/>
        <a:ext cx="842237" cy="527479"/>
      </dsp:txXfrm>
    </dsp:sp>
    <dsp:sp modelId="{FB2E6DFB-2058-4C66-B6D8-CEB979FB4541}">
      <dsp:nvSpPr>
        <dsp:cNvPr id="0" name=""/>
        <dsp:cNvSpPr/>
      </dsp:nvSpPr>
      <dsp:spPr>
        <a:xfrm>
          <a:off x="1089965" y="292572"/>
          <a:ext cx="1931187" cy="1931187"/>
        </a:xfrm>
        <a:custGeom>
          <a:avLst/>
          <a:gdLst/>
          <a:ahLst/>
          <a:cxnLst/>
          <a:rect l="0" t="0" r="0" b="0"/>
          <a:pathLst>
            <a:path>
              <a:moveTo>
                <a:pt x="509464" y="1816661"/>
              </a:moveTo>
              <a:arcTo wR="965593" hR="965593" stAng="7091343" swAng="2625401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8A683-49E8-4FBE-ADEA-322E18C7EFE5}">
      <dsp:nvSpPr>
        <dsp:cNvPr id="0" name=""/>
        <dsp:cNvSpPr/>
      </dsp:nvSpPr>
      <dsp:spPr>
        <a:xfrm>
          <a:off x="640312" y="965891"/>
          <a:ext cx="899307" cy="58454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</a:t>
          </a:r>
          <a:b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TV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668847" y="994426"/>
        <a:ext cx="842237" cy="527479"/>
      </dsp:txXfrm>
    </dsp:sp>
    <dsp:sp modelId="{D77260FF-5824-40C3-B8FD-4A05C465BB89}">
      <dsp:nvSpPr>
        <dsp:cNvPr id="0" name=""/>
        <dsp:cNvSpPr/>
      </dsp:nvSpPr>
      <dsp:spPr>
        <a:xfrm>
          <a:off x="1089965" y="292572"/>
          <a:ext cx="1931187" cy="1931187"/>
        </a:xfrm>
        <a:custGeom>
          <a:avLst/>
          <a:gdLst/>
          <a:ahLst/>
          <a:cxnLst/>
          <a:rect l="0" t="0" r="0" b="0"/>
          <a:pathLst>
            <a:path>
              <a:moveTo>
                <a:pt x="47542" y="666338"/>
              </a:moveTo>
              <a:arcTo wR="965593" hR="965593" stAng="11883257" swAng="2625401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B6549-EBE0-441B-BA2C-1771F201C148}" type="datetimeFigureOut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367A5-3890-4CC6-AFE5-44E0ADAEF3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7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A367A5-3890-4CC6-AFE5-44E0ADAEF35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445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9DAD-3B07-45D2-9371-7D99B1326879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71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BCD87-2A7C-4572-82A8-37DCC1A6B9FB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42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B521-0070-46D3-8C63-1DFCBFFB4373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31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815340"/>
            <a:ext cx="9906000" cy="334545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팔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 flipH="1">
            <a:off x="681038" y="0"/>
            <a:ext cx="8543925" cy="1149885"/>
          </a:xfrm>
          <a:prstGeom prst="oct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6002" cy="1149885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궁서" panose="02030600000101010101" pitchFamily="18" charset="-127"/>
                <a:ea typeface="궁서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905E4-C150-D29F-C92E-7D06A08D34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F2D7A-37EF-429D-A027-D3E69E0EFDD0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EAC5D-913E-92A9-B750-B724C769F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E4829-142A-F5A1-8BAD-C7A872DB9D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1105AB6-1FB5-AA21-2F63-ABA91F9050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48" y="6295935"/>
            <a:ext cx="613761" cy="42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46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3719-FECB-49E1-8E54-0C5F7BC4C0F2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3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65C04-EA46-4584-A90F-C4A5B316995F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12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3B0F-F91B-4055-B1B9-7D9222AC2C1D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72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7A04-8716-417A-BCAB-0C74393003ED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58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9797-1029-4AC5-8A00-8C4D330D447C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5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2073-57AD-431B-96A1-FE840CBDC762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11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99AD4-76D1-4331-B702-E6A38055908B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35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80284-3F69-4C16-BF98-08A6BF6338E5}" type="datetime1">
              <a:rPr lang="ko-KR" altLang="en-US" smtClean="0"/>
              <a:t>2025-10-20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28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화살표: 오각형 1">
            <a:extLst>
              <a:ext uri="{FF2B5EF4-FFF2-40B4-BE49-F238E27FC236}">
                <a16:creationId xmlns:a16="http://schemas.microsoft.com/office/drawing/2014/main" id="{BD66E83D-5333-4BD6-A9EA-FD851A708845}"/>
              </a:ext>
            </a:extLst>
          </p:cNvPr>
          <p:cNvSpPr/>
          <p:nvPr/>
        </p:nvSpPr>
        <p:spPr>
          <a:xfrm>
            <a:off x="-112358" y="0"/>
            <a:ext cx="4751196" cy="6943411"/>
          </a:xfrm>
          <a:prstGeom prst="homePlate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4B825E-8D98-D01A-BB53-1103961895E0}"/>
              </a:ext>
            </a:extLst>
          </p:cNvPr>
          <p:cNvSpPr txBox="1"/>
          <p:nvPr/>
        </p:nvSpPr>
        <p:spPr>
          <a:xfrm>
            <a:off x="1215736" y="2453804"/>
            <a:ext cx="7474527" cy="2035801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OTT</a:t>
            </a:r>
            <a:r>
              <a:rPr lang="ko-KR" altLang="en-US" b="1" dirty="0">
                <a:effectLst>
                  <a:reflection blurRad="6350" stA="55000" endA="50" endPos="850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Service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C5C2ED-7EFA-12E8-3D24-10BB1BE760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428" y="95444"/>
            <a:ext cx="1226572" cy="85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0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1ED137DD-7D66-F3A5-9A20-2510B2813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7B786E6-D492-A9AC-B3E5-1B955105791D}"/>
              </a:ext>
            </a:extLst>
          </p:cNvPr>
          <p:cNvSpPr/>
          <p:nvPr/>
        </p:nvSpPr>
        <p:spPr>
          <a:xfrm flipH="1">
            <a:off x="1400974" y="2060295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준비 5">
            <a:extLst>
              <a:ext uri="{FF2B5EF4-FFF2-40B4-BE49-F238E27FC236}">
                <a16:creationId xmlns:a16="http://schemas.microsoft.com/office/drawing/2014/main" id="{9387402A-CE88-537D-9460-B97A4AEC086A}"/>
              </a:ext>
            </a:extLst>
          </p:cNvPr>
          <p:cNvSpPr/>
          <p:nvPr/>
        </p:nvSpPr>
        <p:spPr>
          <a:xfrm>
            <a:off x="1070628" y="1607736"/>
            <a:ext cx="999331" cy="807444"/>
          </a:xfrm>
          <a:prstGeom prst="flowChartPreparati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4D42A-D2B8-36AF-E8C0-A77F296E6613}"/>
              </a:ext>
            </a:extLst>
          </p:cNvPr>
          <p:cNvSpPr txBox="1"/>
          <p:nvPr/>
        </p:nvSpPr>
        <p:spPr>
          <a:xfrm>
            <a:off x="2157756" y="1769682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OTT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서비스란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L 도형 7">
            <a:extLst>
              <a:ext uri="{FF2B5EF4-FFF2-40B4-BE49-F238E27FC236}">
                <a16:creationId xmlns:a16="http://schemas.microsoft.com/office/drawing/2014/main" id="{0190AEF4-3237-FD97-554E-2EA9BAE49672}"/>
              </a:ext>
            </a:extLst>
          </p:cNvPr>
          <p:cNvSpPr/>
          <p:nvPr/>
        </p:nvSpPr>
        <p:spPr>
          <a:xfrm flipH="1">
            <a:off x="1400974" y="3206917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순서도: 준비 8">
            <a:extLst>
              <a:ext uri="{FF2B5EF4-FFF2-40B4-BE49-F238E27FC236}">
                <a16:creationId xmlns:a16="http://schemas.microsoft.com/office/drawing/2014/main" id="{D5BD764F-46A4-5FDC-53C5-211B8CB45188}"/>
              </a:ext>
            </a:extLst>
          </p:cNvPr>
          <p:cNvSpPr/>
          <p:nvPr/>
        </p:nvSpPr>
        <p:spPr>
          <a:xfrm>
            <a:off x="1070628" y="2754358"/>
            <a:ext cx="999331" cy="807444"/>
          </a:xfrm>
          <a:prstGeom prst="flowChartPreparati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DCEDD86C-5CC0-1210-92D5-9D48B3107997}"/>
              </a:ext>
            </a:extLst>
          </p:cNvPr>
          <p:cNvSpPr/>
          <p:nvPr/>
        </p:nvSpPr>
        <p:spPr>
          <a:xfrm flipH="1">
            <a:off x="1400974" y="4353539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준비 11">
            <a:extLst>
              <a:ext uri="{FF2B5EF4-FFF2-40B4-BE49-F238E27FC236}">
                <a16:creationId xmlns:a16="http://schemas.microsoft.com/office/drawing/2014/main" id="{65E04CB3-4C04-AF0C-E988-17991F7583D3}"/>
              </a:ext>
            </a:extLst>
          </p:cNvPr>
          <p:cNvSpPr/>
          <p:nvPr/>
        </p:nvSpPr>
        <p:spPr>
          <a:xfrm>
            <a:off x="1070628" y="3900980"/>
            <a:ext cx="999331" cy="807444"/>
          </a:xfrm>
          <a:prstGeom prst="flowChartPreparati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L 도형 13">
            <a:extLst>
              <a:ext uri="{FF2B5EF4-FFF2-40B4-BE49-F238E27FC236}">
                <a16:creationId xmlns:a16="http://schemas.microsoft.com/office/drawing/2014/main" id="{C2B80A83-BC66-123F-CC2C-0A538CAA1CAA}"/>
              </a:ext>
            </a:extLst>
          </p:cNvPr>
          <p:cNvSpPr/>
          <p:nvPr/>
        </p:nvSpPr>
        <p:spPr>
          <a:xfrm flipH="1">
            <a:off x="1400974" y="5505797"/>
            <a:ext cx="4979730" cy="349250"/>
          </a:xfrm>
          <a:prstGeom prst="corne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순서도: 준비 14">
            <a:extLst>
              <a:ext uri="{FF2B5EF4-FFF2-40B4-BE49-F238E27FC236}">
                <a16:creationId xmlns:a16="http://schemas.microsoft.com/office/drawing/2014/main" id="{7423549F-9AE9-E31D-5297-A310633FEB03}"/>
              </a:ext>
            </a:extLst>
          </p:cNvPr>
          <p:cNvSpPr/>
          <p:nvPr/>
        </p:nvSpPr>
        <p:spPr>
          <a:xfrm>
            <a:off x="1070628" y="5053238"/>
            <a:ext cx="999331" cy="807444"/>
          </a:xfrm>
          <a:prstGeom prst="flowChartPreparati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773E2DF2-EE98-C918-1DF0-0E81AFCB92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64ABD232-D5F6-6FA1-C6FF-26810C8C69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05" t="383" r="1333" b="65427"/>
          <a:stretch/>
        </p:blipFill>
        <p:spPr>
          <a:xfrm>
            <a:off x="7429867" y="1467470"/>
            <a:ext cx="1695572" cy="163845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90357AF-3AC7-BF7A-5482-11A4D08ECB9E}"/>
              </a:ext>
            </a:extLst>
          </p:cNvPr>
          <p:cNvSpPr txBox="1"/>
          <p:nvPr/>
        </p:nvSpPr>
        <p:spPr>
          <a:xfrm>
            <a:off x="2157756" y="2919374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국내 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OTT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서비스 비교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021B3B-4C4A-B75D-E97F-C90BC3E8FC17}"/>
              </a:ext>
            </a:extLst>
          </p:cNvPr>
          <p:cNvSpPr txBox="1"/>
          <p:nvPr/>
        </p:nvSpPr>
        <p:spPr>
          <a:xfrm>
            <a:off x="2157755" y="4062761"/>
            <a:ext cx="4430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국내 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OTT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시장 규모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A6C3EC-5811-ECE1-A8D6-30B7A6109913}"/>
              </a:ext>
            </a:extLst>
          </p:cNvPr>
          <p:cNvSpPr txBox="1"/>
          <p:nvPr/>
        </p:nvSpPr>
        <p:spPr>
          <a:xfrm>
            <a:off x="2157756" y="5213473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OTT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서비스의 특징</a:t>
            </a:r>
          </a:p>
        </p:txBody>
      </p:sp>
    </p:spTree>
    <p:extLst>
      <p:ext uri="{BB962C8B-B14F-4D97-AF65-F5344CB8AC3E}">
        <p14:creationId xmlns:p14="http://schemas.microsoft.com/office/powerpoint/2010/main" val="38899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2874BEED-E809-241E-5BD3-C74FE6504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OTT </a:t>
            </a:r>
            <a:r>
              <a:rPr lang="ko-KR" altLang="en-US" dirty="0"/>
              <a:t>서비스란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ACDB2B1C-77F9-C988-12A9-79F8FCFFD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507" y="1279720"/>
            <a:ext cx="8462963" cy="2149280"/>
          </a:xfrm>
        </p:spPr>
        <p:txBody>
          <a:bodyPr>
            <a:noAutofit/>
          </a:bodyPr>
          <a:lstStyle/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What is OTT Service?</a:t>
            </a:r>
          </a:p>
          <a:p>
            <a:pPr marL="712788" lvl="1" indent="-35083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OTT (Over-The-Top) Service is a media service that delivers video content over the internet, bypassing traditional distribution channels such as cable or satellite television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9EA3A6DE-7BC6-96AD-5044-7286E9783DDB}"/>
              </a:ext>
            </a:extLst>
          </p:cNvPr>
          <p:cNvSpPr txBox="1">
            <a:spLocks/>
          </p:cNvSpPr>
          <p:nvPr/>
        </p:nvSpPr>
        <p:spPr>
          <a:xfrm>
            <a:off x="570505" y="3429001"/>
            <a:ext cx="7377741" cy="26368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OTT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서비스의 정의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2788" lvl="1" indent="-35083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인터넷을 통해 방송 프로그램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영화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교육 등 각종 미디어 콘텐츠를 제공하는 서비스</a:t>
            </a:r>
          </a:p>
          <a:p>
            <a:pPr marL="712788" lvl="1" indent="-35083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Over-The-Top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의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줄임말이며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 콘텐츠 유통이 모바일까지 포함하면서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OTT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의 의미가 확대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70A73009-3435-7C80-7101-AF3B79B41E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78874" y="4459681"/>
            <a:ext cx="1662533" cy="1279384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6EF2C27-0373-6B5E-F5A4-DA012F76B2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326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순서도: 수동 입력 4">
            <a:extLst>
              <a:ext uri="{FF2B5EF4-FFF2-40B4-BE49-F238E27FC236}">
                <a16:creationId xmlns:a16="http://schemas.microsoft.com/office/drawing/2014/main" id="{5976F3B3-EBA2-27E3-A54F-9AD5B2AD4847}"/>
              </a:ext>
            </a:extLst>
          </p:cNvPr>
          <p:cNvSpPr/>
          <p:nvPr/>
        </p:nvSpPr>
        <p:spPr>
          <a:xfrm>
            <a:off x="304799" y="2702703"/>
            <a:ext cx="1348510" cy="1414800"/>
          </a:xfrm>
          <a:prstGeom prst="flowChartManualInpu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가격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en-US" altLang="ko-KR" b="0" i="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b="0" i="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기본</a:t>
            </a:r>
            <a:r>
              <a:rPr lang="en-US" altLang="ko-KR" b="0" i="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/</a:t>
            </a:r>
            <a:r>
              <a:rPr lang="ko-KR" altLang="en-US" b="0" i="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표준</a:t>
            </a:r>
            <a:r>
              <a:rPr lang="en-US" altLang="ko-KR" b="0" i="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/</a:t>
            </a:r>
            <a:r>
              <a:rPr lang="ko-KR" altLang="en-US" b="0" i="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프리미엄</a:t>
            </a:r>
            <a:r>
              <a:rPr lang="en-US" altLang="ko-KR" b="0" i="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수동 입력 5">
            <a:extLst>
              <a:ext uri="{FF2B5EF4-FFF2-40B4-BE49-F238E27FC236}">
                <a16:creationId xmlns:a16="http://schemas.microsoft.com/office/drawing/2014/main" id="{21B9CE49-939D-4760-7606-716B135D7D02}"/>
              </a:ext>
            </a:extLst>
          </p:cNvPr>
          <p:cNvSpPr/>
          <p:nvPr/>
        </p:nvSpPr>
        <p:spPr>
          <a:xfrm>
            <a:off x="304076" y="4119282"/>
            <a:ext cx="1348510" cy="2084400"/>
          </a:xfrm>
          <a:prstGeom prst="flowChartManualInpu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특징</a:t>
            </a: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67ABBB09-1920-F328-D139-47921CB71492}"/>
              </a:ext>
            </a:extLst>
          </p:cNvPr>
          <p:cNvSpPr/>
          <p:nvPr/>
        </p:nvSpPr>
        <p:spPr>
          <a:xfrm>
            <a:off x="1651136" y="1617711"/>
            <a:ext cx="1980000" cy="108591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눈물 방울 8">
            <a:extLst>
              <a:ext uri="{FF2B5EF4-FFF2-40B4-BE49-F238E27FC236}">
                <a16:creationId xmlns:a16="http://schemas.microsoft.com/office/drawing/2014/main" id="{66E508C2-FB4E-243D-B0E1-460B206B99A7}"/>
              </a:ext>
            </a:extLst>
          </p:cNvPr>
          <p:cNvSpPr/>
          <p:nvPr/>
        </p:nvSpPr>
        <p:spPr>
          <a:xfrm>
            <a:off x="1651136" y="1795780"/>
            <a:ext cx="1980000" cy="907844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넷플릭스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86F4E16-75F9-E370-D772-BDBAA390F6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17" name="사각형: 잘린 대각선 방향 모서리 16">
            <a:extLst>
              <a:ext uri="{FF2B5EF4-FFF2-40B4-BE49-F238E27FC236}">
                <a16:creationId xmlns:a16="http://schemas.microsoft.com/office/drawing/2014/main" id="{40FED1A5-BDCB-7B6B-5168-2CFD95A00944}"/>
              </a:ext>
            </a:extLst>
          </p:cNvPr>
          <p:cNvSpPr/>
          <p:nvPr/>
        </p:nvSpPr>
        <p:spPr>
          <a:xfrm>
            <a:off x="3631136" y="1617711"/>
            <a:ext cx="1980000" cy="108591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눈물 방울 17">
            <a:extLst>
              <a:ext uri="{FF2B5EF4-FFF2-40B4-BE49-F238E27FC236}">
                <a16:creationId xmlns:a16="http://schemas.microsoft.com/office/drawing/2014/main" id="{5AD4C2FA-E8A1-876B-3A0E-BD4367273678}"/>
              </a:ext>
            </a:extLst>
          </p:cNvPr>
          <p:cNvSpPr/>
          <p:nvPr/>
        </p:nvSpPr>
        <p:spPr>
          <a:xfrm>
            <a:off x="3631136" y="1795780"/>
            <a:ext cx="1980000" cy="907844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티빙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사각형: 잘린 대각선 방향 모서리 18">
            <a:extLst>
              <a:ext uri="{FF2B5EF4-FFF2-40B4-BE49-F238E27FC236}">
                <a16:creationId xmlns:a16="http://schemas.microsoft.com/office/drawing/2014/main" id="{22768714-CF92-543B-91BB-CED26CE0EAA0}"/>
              </a:ext>
            </a:extLst>
          </p:cNvPr>
          <p:cNvSpPr/>
          <p:nvPr/>
        </p:nvSpPr>
        <p:spPr>
          <a:xfrm>
            <a:off x="5611136" y="1626948"/>
            <a:ext cx="1980000" cy="108591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눈물 방울 19">
            <a:extLst>
              <a:ext uri="{FF2B5EF4-FFF2-40B4-BE49-F238E27FC236}">
                <a16:creationId xmlns:a16="http://schemas.microsoft.com/office/drawing/2014/main" id="{4549C1D5-68C8-C8FB-2D3C-6A683300E141}"/>
              </a:ext>
            </a:extLst>
          </p:cNvPr>
          <p:cNvSpPr/>
          <p:nvPr/>
        </p:nvSpPr>
        <p:spPr>
          <a:xfrm>
            <a:off x="5611136" y="1805017"/>
            <a:ext cx="1980000" cy="907844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쿠팡플레이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1" name="사각형: 잘린 대각선 방향 모서리 20">
            <a:extLst>
              <a:ext uri="{FF2B5EF4-FFF2-40B4-BE49-F238E27FC236}">
                <a16:creationId xmlns:a16="http://schemas.microsoft.com/office/drawing/2014/main" id="{5AF275BA-3773-CE92-C6C8-2EA0B5CBF1F5}"/>
              </a:ext>
            </a:extLst>
          </p:cNvPr>
          <p:cNvSpPr/>
          <p:nvPr/>
        </p:nvSpPr>
        <p:spPr>
          <a:xfrm>
            <a:off x="7587630" y="1617711"/>
            <a:ext cx="1980000" cy="108591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2" name="눈물 방울 21">
            <a:extLst>
              <a:ext uri="{FF2B5EF4-FFF2-40B4-BE49-F238E27FC236}">
                <a16:creationId xmlns:a16="http://schemas.microsoft.com/office/drawing/2014/main" id="{5D5167B2-CF70-64AA-C486-03BE73B07634}"/>
              </a:ext>
            </a:extLst>
          </p:cNvPr>
          <p:cNvSpPr/>
          <p:nvPr/>
        </p:nvSpPr>
        <p:spPr>
          <a:xfrm>
            <a:off x="7587630" y="1795780"/>
            <a:ext cx="1980000" cy="907844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웨이브</a:t>
            </a:r>
          </a:p>
        </p:txBody>
      </p:sp>
      <p:sp>
        <p:nvSpPr>
          <p:cNvPr id="24" name="제목 23">
            <a:extLst>
              <a:ext uri="{FF2B5EF4-FFF2-40B4-BE49-F238E27FC236}">
                <a16:creationId xmlns:a16="http://schemas.microsoft.com/office/drawing/2014/main" id="{DDD80E27-5741-BF14-1A41-E351302D0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국내 </a:t>
            </a:r>
            <a:r>
              <a:rPr lang="en-US" altLang="ko-KR" dirty="0"/>
              <a:t>OTT </a:t>
            </a:r>
            <a:r>
              <a:rPr lang="ko-KR" altLang="en-US" dirty="0"/>
              <a:t>서비스 비교</a:t>
            </a:r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C2960EF5-D256-61ED-D27F-BA8B772604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517854"/>
              </p:ext>
            </p:extLst>
          </p:nvPr>
        </p:nvGraphicFramePr>
        <p:xfrm>
          <a:off x="1653309" y="2702702"/>
          <a:ext cx="7924800" cy="350117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1879836743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87000979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44858104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641044146"/>
                    </a:ext>
                  </a:extLst>
                </a:gridCol>
              </a:tblGrid>
              <a:tr h="1416345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5,500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/ 13,500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/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17,000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5,500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/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13,500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/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17,000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7,890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 </a:t>
                      </a:r>
                      <a:endParaRPr lang="en-US" altLang="ko-KR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(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와우 멤버십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)</a:t>
                      </a:r>
                      <a:endParaRPr lang="ko-KR" altLang="en-US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7,900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/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10,900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/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en-US" altLang="ko-KR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13,900</a:t>
                      </a:r>
                      <a:r>
                        <a:rPr lang="ko-KR" altLang="en-US" dirty="0"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원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87367"/>
                  </a:ext>
                </a:extLst>
              </a:tr>
              <a:tr h="2042762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글로벌 최대 </a:t>
                      </a:r>
                      <a:r>
                        <a:rPr lang="en-US" altLang="ko-KR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OTT, </a:t>
                      </a: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다양한 오리지널 콘텐츠</a:t>
                      </a:r>
                      <a:r>
                        <a:rPr lang="en-US" altLang="ko-KR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높은 사용자 수</a:t>
                      </a:r>
                      <a:endParaRPr lang="ko-KR" altLang="en-US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오리지널 콘텐츠 강화</a:t>
                      </a:r>
                      <a:r>
                        <a:rPr lang="en-US" altLang="ko-KR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실시간 채널 제공</a:t>
                      </a:r>
                      <a:endParaRPr lang="ko-KR" altLang="en-US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sz="1800" b="0" kern="1200" dirty="0" err="1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쿠팡</a:t>
                      </a: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와우 회원 무료 제공</a:t>
                      </a:r>
                      <a:r>
                        <a:rPr lang="en-US" altLang="ko-KR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스포츠 중계</a:t>
                      </a:r>
                      <a:r>
                        <a:rPr lang="en-US" altLang="ko-KR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오리지널 </a:t>
                      </a:r>
                      <a:endParaRPr lang="en-US" altLang="ko-KR" sz="1800" b="0" kern="1200" dirty="0">
                        <a:solidFill>
                          <a:schemeClr val="dk1"/>
                        </a:solidFill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콘텐츠 확대</a:t>
                      </a:r>
                      <a:endParaRPr lang="ko-KR" altLang="en-US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지상파 방송 콘텐츠</a:t>
                      </a:r>
                      <a:r>
                        <a:rPr lang="en-US" altLang="ko-KR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LIVE </a:t>
                      </a: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채널 서비스</a:t>
                      </a:r>
                      <a:r>
                        <a:rPr lang="en-US" altLang="ko-KR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b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스포츠 중계</a:t>
                      </a:r>
                      <a:endParaRPr lang="ko-KR" altLang="en-US" dirty="0">
                        <a:effectLst/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320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72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454EFBA3-20C5-BCCE-C103-C4AA03B02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국내 </a:t>
            </a:r>
            <a:r>
              <a:rPr lang="en-US" altLang="ko-KR" dirty="0"/>
              <a:t>OTT </a:t>
            </a:r>
            <a:r>
              <a:rPr lang="ko-KR" altLang="en-US" dirty="0"/>
              <a:t>시장 규모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182C3D2-5607-D5C8-FC95-293CAE2ED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graphicFrame>
        <p:nvGraphicFramePr>
          <p:cNvPr id="9" name="내용 개체 틀 8">
            <a:extLst>
              <a:ext uri="{FF2B5EF4-FFF2-40B4-BE49-F238E27FC236}">
                <a16:creationId xmlns:a16="http://schemas.microsoft.com/office/drawing/2014/main" id="{1809F33C-2315-16DF-4C4C-090BEDE2B4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310609"/>
              </p:ext>
            </p:extLst>
          </p:nvPr>
        </p:nvGraphicFramePr>
        <p:xfrm>
          <a:off x="660124" y="1527858"/>
          <a:ext cx="8543925" cy="4509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화살표: 갈매기형 수장 1">
            <a:extLst>
              <a:ext uri="{FF2B5EF4-FFF2-40B4-BE49-F238E27FC236}">
                <a16:creationId xmlns:a16="http://schemas.microsoft.com/office/drawing/2014/main" id="{8A7112BD-72A2-A8FF-9679-267F59F3D44A}"/>
              </a:ext>
            </a:extLst>
          </p:cNvPr>
          <p:cNvSpPr/>
          <p:nvPr/>
        </p:nvSpPr>
        <p:spPr>
          <a:xfrm>
            <a:off x="4784153" y="2176631"/>
            <a:ext cx="1806166" cy="379711"/>
          </a:xfrm>
          <a:prstGeom prst="wedgeRoundRectCallout">
            <a:avLst>
              <a:gd name="adj1" fmla="val -64653"/>
              <a:gd name="adj2" fmla="val 4629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의미있는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증가</a:t>
            </a:r>
          </a:p>
        </p:txBody>
      </p:sp>
    </p:spTree>
    <p:extLst>
      <p:ext uri="{BB962C8B-B14F-4D97-AF65-F5344CB8AC3E}">
        <p14:creationId xmlns:p14="http://schemas.microsoft.com/office/powerpoint/2010/main" val="290397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양쪽 대괄호 17">
            <a:extLst>
              <a:ext uri="{FF2B5EF4-FFF2-40B4-BE49-F238E27FC236}">
                <a16:creationId xmlns:a16="http://schemas.microsoft.com/office/drawing/2014/main" id="{FC0ADC79-3009-428E-8090-FAC16DA7D6A0}"/>
              </a:ext>
            </a:extLst>
          </p:cNvPr>
          <p:cNvSpPr/>
          <p:nvPr/>
        </p:nvSpPr>
        <p:spPr>
          <a:xfrm rot="16200000" flipV="1">
            <a:off x="195815" y="1331394"/>
            <a:ext cx="4660547" cy="4680000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5CFDCDFA-8BF2-F3C3-4B18-5602357B6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OTT </a:t>
            </a:r>
            <a:r>
              <a:rPr lang="ko-KR" altLang="en-US" dirty="0"/>
              <a:t>서비스의 특징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A4DF3FE-25FF-BDE2-8841-BDC1C089A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8473" y="6384060"/>
            <a:ext cx="2228850" cy="365125"/>
          </a:xfrm>
        </p:spPr>
        <p:txBody>
          <a:bodyPr/>
          <a:lstStyle/>
          <a:p>
            <a:fld id="{466FD0AE-1026-4D5D-A5E0-9416B761CCD8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49" name="육각형 48">
            <a:extLst>
              <a:ext uri="{FF2B5EF4-FFF2-40B4-BE49-F238E27FC236}">
                <a16:creationId xmlns:a16="http://schemas.microsoft.com/office/drawing/2014/main" id="{0237EEDC-9899-678D-CE27-64247FB665CB}"/>
              </a:ext>
            </a:extLst>
          </p:cNvPr>
          <p:cNvSpPr/>
          <p:nvPr/>
        </p:nvSpPr>
        <p:spPr>
          <a:xfrm>
            <a:off x="367529" y="4701229"/>
            <a:ext cx="4317118" cy="111962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50" name="다이어그램 49">
            <a:extLst>
              <a:ext uri="{FF2B5EF4-FFF2-40B4-BE49-F238E27FC236}">
                <a16:creationId xmlns:a16="http://schemas.microsoft.com/office/drawing/2014/main" id="{4FFA03AA-975C-51CA-917E-A459146306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8627115"/>
              </p:ext>
            </p:extLst>
          </p:nvPr>
        </p:nvGraphicFramePr>
        <p:xfrm>
          <a:off x="820421" y="4701229"/>
          <a:ext cx="3411335" cy="1119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" name="아래쪽 화살표 설명선 12">
            <a:extLst>
              <a:ext uri="{FF2B5EF4-FFF2-40B4-BE49-F238E27FC236}">
                <a16:creationId xmlns:a16="http://schemas.microsoft.com/office/drawing/2014/main" id="{4D6FA351-C9D7-E78E-4A6F-86479AB0B21B}"/>
              </a:ext>
            </a:extLst>
          </p:cNvPr>
          <p:cNvSpPr/>
          <p:nvPr/>
        </p:nvSpPr>
        <p:spPr>
          <a:xfrm rot="19779900">
            <a:off x="322506" y="4290602"/>
            <a:ext cx="1221875" cy="821252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rgbClr val="FFCA7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전송방식</a:t>
            </a:r>
          </a:p>
        </p:txBody>
      </p:sp>
      <p:graphicFrame>
        <p:nvGraphicFramePr>
          <p:cNvPr id="52" name="다이어그램 51">
            <a:extLst>
              <a:ext uri="{FF2B5EF4-FFF2-40B4-BE49-F238E27FC236}">
                <a16:creationId xmlns:a16="http://schemas.microsoft.com/office/drawing/2014/main" id="{DDCCA1DA-3728-186F-C4E7-62D9CFD56B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569544"/>
              </p:ext>
            </p:extLst>
          </p:nvPr>
        </p:nvGraphicFramePr>
        <p:xfrm>
          <a:off x="1316333" y="2144399"/>
          <a:ext cx="4111119" cy="2516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3" name="두루마리 모양: 세로로 말림 52">
            <a:extLst>
              <a:ext uri="{FF2B5EF4-FFF2-40B4-BE49-F238E27FC236}">
                <a16:creationId xmlns:a16="http://schemas.microsoft.com/office/drawing/2014/main" id="{406E1373-0E06-CD4B-C1DC-801AAD2C3AE7}"/>
              </a:ext>
            </a:extLst>
          </p:cNvPr>
          <p:cNvSpPr/>
          <p:nvPr/>
        </p:nvSpPr>
        <p:spPr>
          <a:xfrm>
            <a:off x="1072061" y="1432699"/>
            <a:ext cx="2908054" cy="53088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OTT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기기</a:t>
            </a:r>
          </a:p>
        </p:txBody>
      </p:sp>
      <p:sp>
        <p:nvSpPr>
          <p:cNvPr id="54" name="배지 53">
            <a:extLst>
              <a:ext uri="{FF2B5EF4-FFF2-40B4-BE49-F238E27FC236}">
                <a16:creationId xmlns:a16="http://schemas.microsoft.com/office/drawing/2014/main" id="{FD607737-B127-DBDF-46A8-515657A98CA8}"/>
              </a:ext>
            </a:extLst>
          </p:cNvPr>
          <p:cNvSpPr/>
          <p:nvPr/>
        </p:nvSpPr>
        <p:spPr>
          <a:xfrm flipH="1">
            <a:off x="367527" y="2391508"/>
            <a:ext cx="1692384" cy="700040"/>
          </a:xfrm>
          <a:prstGeom prst="plaque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유연성</a:t>
            </a:r>
          </a:p>
        </p:txBody>
      </p:sp>
      <p:sp>
        <p:nvSpPr>
          <p:cNvPr id="56" name="양쪽 대괄호 17">
            <a:extLst>
              <a:ext uri="{FF2B5EF4-FFF2-40B4-BE49-F238E27FC236}">
                <a16:creationId xmlns:a16="http://schemas.microsoft.com/office/drawing/2014/main" id="{EE15F96D-5A7B-4144-558B-0793245C3A86}"/>
              </a:ext>
            </a:extLst>
          </p:cNvPr>
          <p:cNvSpPr/>
          <p:nvPr/>
        </p:nvSpPr>
        <p:spPr>
          <a:xfrm rot="5400000" flipH="1" flipV="1">
            <a:off x="5056708" y="1331394"/>
            <a:ext cx="4660547" cy="46800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7" name="순서도: 저장 데이터 56">
            <a:extLst>
              <a:ext uri="{FF2B5EF4-FFF2-40B4-BE49-F238E27FC236}">
                <a16:creationId xmlns:a16="http://schemas.microsoft.com/office/drawing/2014/main" id="{7D3279CF-FA7B-01A0-CB1C-66C9AE0D1FBF}"/>
              </a:ext>
            </a:extLst>
          </p:cNvPr>
          <p:cNvSpPr/>
          <p:nvPr/>
        </p:nvSpPr>
        <p:spPr>
          <a:xfrm flipH="1">
            <a:off x="5407021" y="2275259"/>
            <a:ext cx="1850132" cy="530888"/>
          </a:xfrm>
          <a:prstGeom prst="flowChartOnlineStorage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경제성</a:t>
            </a:r>
          </a:p>
        </p:txBody>
      </p:sp>
      <p:sp>
        <p:nvSpPr>
          <p:cNvPr id="58" name="물결 57">
            <a:extLst>
              <a:ext uri="{FF2B5EF4-FFF2-40B4-BE49-F238E27FC236}">
                <a16:creationId xmlns:a16="http://schemas.microsoft.com/office/drawing/2014/main" id="{05786E5F-6581-B1B0-37CB-FD87EB08D2EA}"/>
              </a:ext>
            </a:extLst>
          </p:cNvPr>
          <p:cNvSpPr/>
          <p:nvPr/>
        </p:nvSpPr>
        <p:spPr>
          <a:xfrm>
            <a:off x="7498936" y="2275259"/>
            <a:ext cx="1850132" cy="530888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다양한 기기</a:t>
            </a:r>
          </a:p>
        </p:txBody>
      </p:sp>
      <p:sp>
        <p:nvSpPr>
          <p:cNvPr id="59" name="별: 꼭짓점 8개 58">
            <a:extLst>
              <a:ext uri="{FF2B5EF4-FFF2-40B4-BE49-F238E27FC236}">
                <a16:creationId xmlns:a16="http://schemas.microsoft.com/office/drawing/2014/main" id="{14AF1100-9BE4-4F32-38EE-83B122D9E82F}"/>
              </a:ext>
            </a:extLst>
          </p:cNvPr>
          <p:cNvSpPr/>
          <p:nvPr/>
        </p:nvSpPr>
        <p:spPr>
          <a:xfrm flipH="1">
            <a:off x="5932954" y="1432699"/>
            <a:ext cx="2908054" cy="530888"/>
          </a:xfrm>
          <a:prstGeom prst="star8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OTT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장점</a:t>
            </a:r>
          </a:p>
        </p:txBody>
      </p:sp>
      <p:sp>
        <p:nvSpPr>
          <p:cNvPr id="60" name="대각선 방향의 모서리가 둥근 사각형 10">
            <a:extLst>
              <a:ext uri="{FF2B5EF4-FFF2-40B4-BE49-F238E27FC236}">
                <a16:creationId xmlns:a16="http://schemas.microsoft.com/office/drawing/2014/main" id="{D4CA99B4-13EA-D648-F49A-0820B3613009}"/>
              </a:ext>
            </a:extLst>
          </p:cNvPr>
          <p:cNvSpPr/>
          <p:nvPr/>
        </p:nvSpPr>
        <p:spPr>
          <a:xfrm>
            <a:off x="5407021" y="3787151"/>
            <a:ext cx="1850132" cy="530888"/>
          </a:xfrm>
          <a:prstGeom prst="flowChartMagneticTap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약정 없음</a:t>
            </a:r>
          </a:p>
        </p:txBody>
      </p:sp>
      <p:sp>
        <p:nvSpPr>
          <p:cNvPr id="61" name="원통형 60">
            <a:extLst>
              <a:ext uri="{FF2B5EF4-FFF2-40B4-BE49-F238E27FC236}">
                <a16:creationId xmlns:a16="http://schemas.microsoft.com/office/drawing/2014/main" id="{458DF99B-3459-B154-1392-772993FA6706}"/>
              </a:ext>
            </a:extLst>
          </p:cNvPr>
          <p:cNvSpPr/>
          <p:nvPr/>
        </p:nvSpPr>
        <p:spPr>
          <a:xfrm flipH="1">
            <a:off x="5407021" y="3035547"/>
            <a:ext cx="1850132" cy="530888"/>
          </a:xfrm>
          <a:prstGeom prst="can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맞춤서비스</a:t>
            </a:r>
          </a:p>
        </p:txBody>
      </p:sp>
      <p:sp>
        <p:nvSpPr>
          <p:cNvPr id="62" name="순서도: 화면 표시 61">
            <a:extLst>
              <a:ext uri="{FF2B5EF4-FFF2-40B4-BE49-F238E27FC236}">
                <a16:creationId xmlns:a16="http://schemas.microsoft.com/office/drawing/2014/main" id="{88AD90D2-89FC-FADA-2479-DC1983B1C6F6}"/>
              </a:ext>
            </a:extLst>
          </p:cNvPr>
          <p:cNvSpPr/>
          <p:nvPr/>
        </p:nvSpPr>
        <p:spPr>
          <a:xfrm>
            <a:off x="367528" y="3301724"/>
            <a:ext cx="1692384" cy="700040"/>
          </a:xfrm>
          <a:prstGeom prst="flowChartDisplay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휴대가능</a:t>
            </a:r>
          </a:p>
        </p:txBody>
      </p:sp>
      <p:sp>
        <p:nvSpPr>
          <p:cNvPr id="63" name="원통형 62">
            <a:extLst>
              <a:ext uri="{FF2B5EF4-FFF2-40B4-BE49-F238E27FC236}">
                <a16:creationId xmlns:a16="http://schemas.microsoft.com/office/drawing/2014/main" id="{F3F15346-C986-20E1-8481-14BF123F8E85}"/>
              </a:ext>
            </a:extLst>
          </p:cNvPr>
          <p:cNvSpPr/>
          <p:nvPr/>
        </p:nvSpPr>
        <p:spPr>
          <a:xfrm flipH="1" flipV="1">
            <a:off x="7498936" y="3035547"/>
            <a:ext cx="1850132" cy="530888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C46501-6562-7818-5A13-65C22F69C9EF}"/>
              </a:ext>
            </a:extLst>
          </p:cNvPr>
          <p:cNvSpPr txBox="1"/>
          <p:nvPr/>
        </p:nvSpPr>
        <p:spPr>
          <a:xfrm>
            <a:off x="7533776" y="3116325"/>
            <a:ext cx="178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다양한 콘텐츠 </a:t>
            </a:r>
          </a:p>
        </p:txBody>
      </p:sp>
      <p:sp>
        <p:nvSpPr>
          <p:cNvPr id="65" name="대각선 방향의 모서리가 둥근 사각형 10">
            <a:extLst>
              <a:ext uri="{FF2B5EF4-FFF2-40B4-BE49-F238E27FC236}">
                <a16:creationId xmlns:a16="http://schemas.microsoft.com/office/drawing/2014/main" id="{577EB174-3FB8-86FC-BB83-3D98A029B968}"/>
              </a:ext>
            </a:extLst>
          </p:cNvPr>
          <p:cNvSpPr/>
          <p:nvPr/>
        </p:nvSpPr>
        <p:spPr>
          <a:xfrm flipH="1">
            <a:off x="7498936" y="3787151"/>
            <a:ext cx="1850132" cy="530888"/>
          </a:xfrm>
          <a:prstGeom prst="flowChartDelay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쉬운 해지</a:t>
            </a:r>
          </a:p>
        </p:txBody>
      </p:sp>
      <p:sp>
        <p:nvSpPr>
          <p:cNvPr id="66" name="순서도: 화면 표시 65">
            <a:extLst>
              <a:ext uri="{FF2B5EF4-FFF2-40B4-BE49-F238E27FC236}">
                <a16:creationId xmlns:a16="http://schemas.microsoft.com/office/drawing/2014/main" id="{F587E112-185E-A3D3-39B4-244A7D0C6408}"/>
              </a:ext>
            </a:extLst>
          </p:cNvPr>
          <p:cNvSpPr/>
          <p:nvPr/>
        </p:nvSpPr>
        <p:spPr>
          <a:xfrm flipH="1">
            <a:off x="5864159" y="4566309"/>
            <a:ext cx="3045645" cy="423447"/>
          </a:xfrm>
          <a:prstGeom prst="flowChartDisplay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OTT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단점</a:t>
            </a:r>
          </a:p>
        </p:txBody>
      </p:sp>
      <p:sp>
        <p:nvSpPr>
          <p:cNvPr id="67" name="평행 사변형 66">
            <a:extLst>
              <a:ext uri="{FF2B5EF4-FFF2-40B4-BE49-F238E27FC236}">
                <a16:creationId xmlns:a16="http://schemas.microsoft.com/office/drawing/2014/main" id="{226F16FA-18E0-177A-1BFC-4D728ED118D1}"/>
              </a:ext>
            </a:extLst>
          </p:cNvPr>
          <p:cNvSpPr/>
          <p:nvPr/>
        </p:nvSpPr>
        <p:spPr>
          <a:xfrm flipH="1">
            <a:off x="5494938" y="5380074"/>
            <a:ext cx="2330596" cy="432048"/>
          </a:xfrm>
          <a:prstGeom prst="parallelogram">
            <a:avLst>
              <a:gd name="adj" fmla="val 162268"/>
            </a:avLst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의존성</a:t>
            </a:r>
          </a:p>
        </p:txBody>
      </p:sp>
      <p:sp>
        <p:nvSpPr>
          <p:cNvPr id="68" name="평행 사변형 67">
            <a:extLst>
              <a:ext uri="{FF2B5EF4-FFF2-40B4-BE49-F238E27FC236}">
                <a16:creationId xmlns:a16="http://schemas.microsoft.com/office/drawing/2014/main" id="{4B4F2417-E50C-F196-D332-F597C7FE3B08}"/>
              </a:ext>
            </a:extLst>
          </p:cNvPr>
          <p:cNvSpPr/>
          <p:nvPr/>
        </p:nvSpPr>
        <p:spPr>
          <a:xfrm>
            <a:off x="7181993" y="5375344"/>
            <a:ext cx="2242885" cy="432048"/>
          </a:xfrm>
          <a:prstGeom prst="parallelogram">
            <a:avLst>
              <a:gd name="adj" fmla="val 162268"/>
            </a:avLst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유해정보</a:t>
            </a:r>
          </a:p>
        </p:txBody>
      </p:sp>
      <p:cxnSp>
        <p:nvCxnSpPr>
          <p:cNvPr id="69" name="연결선: 구부러짐 68">
            <a:extLst>
              <a:ext uri="{FF2B5EF4-FFF2-40B4-BE49-F238E27FC236}">
                <a16:creationId xmlns:a16="http://schemas.microsoft.com/office/drawing/2014/main" id="{E0A6E5C9-7C5F-8F90-1063-A7BC7B99DF64}"/>
              </a:ext>
            </a:extLst>
          </p:cNvPr>
          <p:cNvCxnSpPr>
            <a:cxnSpLocks/>
            <a:stCxn id="67" idx="0"/>
            <a:endCxn id="68" idx="0"/>
          </p:cNvCxnSpPr>
          <p:nvPr/>
        </p:nvCxnSpPr>
        <p:spPr>
          <a:xfrm rot="5400000" flipH="1" flipV="1">
            <a:off x="7479471" y="4556109"/>
            <a:ext cx="4730" cy="1643200"/>
          </a:xfrm>
          <a:prstGeom prst="curvedConnector3">
            <a:avLst>
              <a:gd name="adj1" fmla="val 4932981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246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811</TotalTime>
  <Words>229</Words>
  <Application>Microsoft Office PowerPoint</Application>
  <PresentationFormat>A4 용지(210x297mm)</PresentationFormat>
  <Paragraphs>69</Paragraphs>
  <Slides>6</Slides>
  <Notes>1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OTT 서비스란?</vt:lpstr>
      <vt:lpstr>2. 국내 OTT 서비스 비교</vt:lpstr>
      <vt:lpstr>3. 국내 OTT 시장 규모</vt:lpstr>
      <vt:lpstr>4. OTT 서비스의 특징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Jiyoung Park</dc:creator>
  <cp:lastModifiedBy>GHYOO YOO</cp:lastModifiedBy>
  <cp:revision>53</cp:revision>
  <dcterms:created xsi:type="dcterms:W3CDTF">2025-02-13T09:23:08Z</dcterms:created>
  <dcterms:modified xsi:type="dcterms:W3CDTF">2025-10-20T00:55:41Z</dcterms:modified>
</cp:coreProperties>
</file>